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5493" r:id="rId3"/>
    <p:sldMasterId id="2147484349" r:id="rId4"/>
    <p:sldMasterId id="2147485542" r:id="rId5"/>
    <p:sldMasterId id="2147485545" r:id="rId6"/>
  </p:sldMasterIdLst>
  <p:notesMasterIdLst>
    <p:notesMasterId r:id="rId11"/>
  </p:notesMasterIdLst>
  <p:handoutMasterIdLst>
    <p:handoutMasterId r:id="rId12"/>
  </p:handoutMasterIdLst>
  <p:sldIdLst>
    <p:sldId id="2262" r:id="rId7"/>
    <p:sldId id="2188" r:id="rId8"/>
    <p:sldId id="2265" r:id="rId9"/>
    <p:sldId id="2266" r:id="rId1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Forte" panose="03060902040502070203" pitchFamily="66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Forte" panose="03060902040502070203" pitchFamily="66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Forte" panose="03060902040502070203" pitchFamily="66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Forte" panose="03060902040502070203" pitchFamily="66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Forte" panose="03060902040502070203" pitchFamily="66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Forte" panose="03060902040502070203" pitchFamily="66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Forte" panose="03060902040502070203" pitchFamily="66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Forte" panose="03060902040502070203" pitchFamily="66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Forte" panose="03060902040502070203" pitchFamily="66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CC99"/>
    <a:srgbClr val="FFFF66"/>
    <a:srgbClr val="008000"/>
    <a:srgbClr val="FFFF00"/>
    <a:srgbClr val="0000FF"/>
    <a:srgbClr val="6600CC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4" autoAdjust="0"/>
    <p:restoredTop sz="89946" autoAdjust="0"/>
  </p:normalViewPr>
  <p:slideViewPr>
    <p:cSldViewPr snapToGrid="0">
      <p:cViewPr varScale="1">
        <p:scale>
          <a:sx n="67" d="100"/>
          <a:sy n="67" d="100"/>
        </p:scale>
        <p:origin x="162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72"/>
    </p:cViewPr>
  </p:sorterViewPr>
  <p:notesViewPr>
    <p:cSldViewPr snapToGrid="0">
      <p:cViewPr varScale="1">
        <p:scale>
          <a:sx n="53" d="100"/>
          <a:sy n="53" d="100"/>
        </p:scale>
        <p:origin x="-2562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8" tIns="46123" rIns="92248" bIns="46123" numCol="1" anchor="t" anchorCtr="0" compatLnSpc="1">
            <a:prstTxWarp prst="textNoShape">
              <a:avLst/>
            </a:prstTxWarp>
          </a:bodyPr>
          <a:lstStyle>
            <a:lvl1pPr algn="l" defTabSz="92326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1450" y="0"/>
            <a:ext cx="3041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8" tIns="46123" rIns="92248" bIns="46123" numCol="1" anchor="t" anchorCtr="0" compatLnSpc="1">
            <a:prstTxWarp prst="textNoShape">
              <a:avLst/>
            </a:prstTxWarp>
          </a:bodyPr>
          <a:lstStyle>
            <a:lvl1pPr algn="r" defTabSz="92326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1DE6E0F0-D07F-41EA-9191-48FB7503E83C}" type="datetimeFigureOut">
              <a:rPr lang="en-US"/>
              <a:pPr>
                <a:defRPr/>
              </a:pPr>
              <a:t>11/1/2017</a:t>
            </a:fld>
            <a:endParaRPr lang="en-US" dirty="0"/>
          </a:p>
        </p:txBody>
      </p:sp>
      <p:sp>
        <p:nvSpPr>
          <p:cNvPr id="1434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8250"/>
            <a:ext cx="3043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8" tIns="46123" rIns="92248" bIns="46123" numCol="1" anchor="b" anchorCtr="0" compatLnSpc="1">
            <a:prstTxWarp prst="textNoShape">
              <a:avLst/>
            </a:prstTxWarp>
          </a:bodyPr>
          <a:lstStyle>
            <a:lvl1pPr algn="l" defTabSz="92326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1450" y="8858250"/>
            <a:ext cx="3041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8" tIns="46123" rIns="92248" bIns="46123" numCol="1" anchor="b" anchorCtr="0" compatLnSpc="1">
            <a:prstTxWarp prst="textNoShape">
              <a:avLst/>
            </a:prstTxWarp>
          </a:bodyPr>
          <a:lstStyle>
            <a:lvl1pPr algn="r" defTabSz="92326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41FC86E0-8CF3-4644-BB8D-92D067087F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28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8" tIns="46123" rIns="92248" bIns="46123" numCol="1" anchor="t" anchorCtr="0" compatLnSpc="1">
            <a:prstTxWarp prst="textNoShape">
              <a:avLst/>
            </a:prstTxWarp>
          </a:bodyPr>
          <a:lstStyle>
            <a:lvl1pPr algn="l" defTabSz="92326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981450" y="0"/>
            <a:ext cx="3041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8" tIns="46123" rIns="92248" bIns="46123" numCol="1" anchor="t" anchorCtr="0" compatLnSpc="1">
            <a:prstTxWarp prst="textNoShape">
              <a:avLst/>
            </a:prstTxWarp>
          </a:bodyPr>
          <a:lstStyle>
            <a:lvl1pPr algn="r" defTabSz="92326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9B4FA100-D55F-4B5F-84CA-95BE495FC487}" type="datetimeFigureOut">
              <a:rPr lang="en-US"/>
              <a:pPr>
                <a:defRPr/>
              </a:pPr>
              <a:t>11/1/2017</a:t>
            </a:fld>
            <a:endParaRPr lang="en-US" dirty="0"/>
          </a:p>
        </p:txBody>
      </p:sp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5513" y="485775"/>
            <a:ext cx="5173662" cy="3879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4850" y="4391025"/>
            <a:ext cx="5683250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8" tIns="46123" rIns="92248" bIns="46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229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8250"/>
            <a:ext cx="3043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8" tIns="46123" rIns="92248" bIns="46123" numCol="1" anchor="b" anchorCtr="0" compatLnSpc="1">
            <a:prstTxWarp prst="textNoShape">
              <a:avLst/>
            </a:prstTxWarp>
          </a:bodyPr>
          <a:lstStyle>
            <a:lvl1pPr algn="l" defTabSz="92326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1450" y="8858250"/>
            <a:ext cx="3041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8" tIns="46123" rIns="92248" bIns="46123" numCol="1" anchor="b" anchorCtr="0" compatLnSpc="1">
            <a:prstTxWarp prst="textNoShape">
              <a:avLst/>
            </a:prstTxWarp>
          </a:bodyPr>
          <a:lstStyle>
            <a:lvl1pPr algn="r" defTabSz="92326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D28AE2BE-DC79-4586-BFAE-8C6FBCAB3B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357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1225" rtl="0" eaLnBrk="0" fontAlgn="base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5613" algn="l" defTabSz="911225" rtl="0" eaLnBrk="0" fontAlgn="base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2813" algn="l" defTabSz="911225" rtl="0" eaLnBrk="0" fontAlgn="base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68425" algn="l" defTabSz="911225" rtl="0" eaLnBrk="0" fontAlgn="base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5625" algn="l" defTabSz="911225" rtl="0" eaLnBrk="0" fontAlgn="base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</p:spPr>
        <p:txBody>
          <a:bodyPr lIns="93177" tIns="46589" rIns="93177" bIns="46589"/>
          <a:lstStyle/>
          <a:p>
            <a:pPr>
              <a:defRPr/>
            </a:pPr>
            <a:fld id="{5375BB38-A27C-47F9-B018-E02142F57CE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56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 txBox="1">
            <a:spLocks noGrp="1" noChangeArrowheads="1"/>
          </p:cNvSpPr>
          <p:nvPr/>
        </p:nvSpPr>
        <p:spPr bwMode="auto">
          <a:xfrm>
            <a:off x="3981450" y="8858250"/>
            <a:ext cx="3041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220" tIns="46112" rIns="92220" bIns="46112" anchor="b"/>
          <a:lstStyle>
            <a:lvl1pPr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SzPct val="70000"/>
            </a:pPr>
            <a:fld id="{0E00B2D2-625D-4379-8351-52D2CB0F0BD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000000"/>
                </a:buClr>
                <a:buSzPct val="70000"/>
              </a:pPr>
              <a:t>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37894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981450" y="8858250"/>
            <a:ext cx="3041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220" tIns="46112" rIns="92220" bIns="46112" anchor="b"/>
          <a:lstStyle>
            <a:lvl1pPr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SzPct val="70000"/>
            </a:pPr>
            <a:fld id="{DC11B426-59E9-440A-B9FE-8AF2DDD4C38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000000"/>
                </a:buClr>
                <a:buSzPct val="70000"/>
              </a:pPr>
              <a:t>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46970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 txBox="1">
            <a:spLocks noGrp="1" noChangeArrowheads="1"/>
          </p:cNvSpPr>
          <p:nvPr/>
        </p:nvSpPr>
        <p:spPr bwMode="auto">
          <a:xfrm>
            <a:off x="3981450" y="8858250"/>
            <a:ext cx="3041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220" tIns="46112" rIns="92220" bIns="46112" anchor="b"/>
          <a:lstStyle>
            <a:lvl1pPr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 defTabSz="917575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SzPct val="70000"/>
            </a:pPr>
            <a:fld id="{4C9B7662-B053-4F63-8E74-9EA47C6467B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000000"/>
                </a:buClr>
                <a:buSzPct val="70000"/>
              </a:pPr>
              <a:t>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2530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075" y="64801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5C1EB-23E9-450C-B688-C4496E167C40}" type="datetime1">
              <a:rPr lang="en-US"/>
              <a:pPr>
                <a:defRPr/>
              </a:pPr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59263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C0422-34CF-44F5-8C7A-641AEF4AC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0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2902226" y="0"/>
            <a:ext cx="6241774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2100"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546850"/>
            <a:ext cx="9144000" cy="3111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spcBef>
                <a:spcPct val="50000"/>
              </a:spcBef>
              <a:buClr>
                <a:srgbClr val="000000"/>
              </a:buClr>
              <a:buSzPct val="70000"/>
              <a:buFont typeface="Wingdings" pitchFamily="2" charset="2"/>
              <a:buNone/>
              <a:defRPr sz="1400" b="1">
                <a:solidFill>
                  <a:srgbClr val="000000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709A7CED-6A18-4D82-90D3-DBB8DAABFF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5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White Signa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_92380926_P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385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57200" y="1160463"/>
            <a:ext cx="86868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3" y="868363"/>
            <a:ext cx="23653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511175" y="377825"/>
            <a:ext cx="2009775" cy="636588"/>
            <a:chOff x="448031" y="5788818"/>
            <a:chExt cx="2183719" cy="6357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31" y="6039743"/>
              <a:ext cx="2183719" cy="384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Freeform 7"/>
            <p:cNvSpPr/>
            <p:nvPr/>
          </p:nvSpPr>
          <p:spPr>
            <a:xfrm>
              <a:off x="1731354" y="5788818"/>
              <a:ext cx="208713" cy="215606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CA" sz="1350"/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895975" y="3984625"/>
            <a:ext cx="2879725" cy="2271713"/>
            <a:chOff x="5701703" y="682760"/>
            <a:chExt cx="3074395" cy="2060440"/>
          </a:xfrm>
        </p:grpSpPr>
        <p:sp>
          <p:nvSpPr>
            <p:cNvPr id="10" name="Freeform 9"/>
            <p:cNvSpPr/>
            <p:nvPr/>
          </p:nvSpPr>
          <p:spPr>
            <a:xfrm>
              <a:off x="6164388" y="682760"/>
              <a:ext cx="2013441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CA" sz="135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1703" y="1523009"/>
              <a:ext cx="3074395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 descr="AFS_roti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51000"/>
            <a:ext cx="290671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8789" y="2039698"/>
            <a:ext cx="4024312" cy="16179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25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425">
                <a:solidFill>
                  <a:schemeClr val="bg1"/>
                </a:solidFill>
              </a:defRPr>
            </a:lvl2pPr>
            <a:lvl3pPr marL="3510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4506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6289DA"/>
            </a:gs>
            <a:gs pos="60001">
              <a:srgbClr val="85B8FF"/>
            </a:gs>
            <a:gs pos="100000">
              <a:srgbClr val="6EB7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6350" y="14288"/>
            <a:ext cx="9131300" cy="683736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9063" y="4948238"/>
            <a:ext cx="2673350" cy="1900237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882775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075" y="6481763"/>
            <a:ext cx="2133600" cy="3016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FB16462-F284-48F1-8221-C2DB29ED3168}" type="datetime1">
              <a:rPr lang="en-US"/>
              <a:pPr>
                <a:defRPr/>
              </a:pPr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763"/>
            <a:ext cx="4259263" cy="3016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838" y="6481763"/>
            <a:ext cx="503237" cy="3016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A88CE6C-0EE3-4525-A155-085245C606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560" r:id="rId1"/>
  </p:sldLayoutIdLst>
  <p:hf hdr="0" ftr="0" dt="0"/>
  <p:txStyles>
    <p:titleStyle>
      <a:lvl1pPr marL="484188" algn="l" rtl="0" eaLnBrk="0" fontAlgn="base" hangingPunct="0">
        <a:spcBef>
          <a:spcPct val="0"/>
        </a:spcBef>
        <a:spcAft>
          <a:spcPct val="0"/>
        </a:spcAft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rgbClr val="8DC3FF"/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8DC3FF"/>
          </a:solidFill>
          <a:latin typeface="Century Gothic" panose="020B0502020202020204" pitchFamily="34" charset="0"/>
        </a:defRPr>
      </a:lvl2pPr>
      <a:lvl3pPr marL="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8DC3FF"/>
          </a:solidFill>
          <a:latin typeface="Century Gothic" panose="020B0502020202020204" pitchFamily="34" charset="0"/>
        </a:defRPr>
      </a:lvl3pPr>
      <a:lvl4pPr marL="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8DC3FF"/>
          </a:solidFill>
          <a:latin typeface="Century Gothic" panose="020B0502020202020204" pitchFamily="34" charset="0"/>
        </a:defRPr>
      </a:lvl4pPr>
      <a:lvl5pPr marL="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8DC3FF"/>
          </a:solidFill>
          <a:latin typeface="Century Gothic" panose="020B0502020202020204" pitchFamily="34" charset="0"/>
        </a:defRPr>
      </a:lvl5pPr>
      <a:lvl6pPr marL="941388" algn="l" rtl="0" fontAlgn="base">
        <a:spcBef>
          <a:spcPct val="0"/>
        </a:spcBef>
        <a:spcAft>
          <a:spcPct val="0"/>
        </a:spcAft>
        <a:defRPr sz="4200">
          <a:solidFill>
            <a:srgbClr val="8DC3FF"/>
          </a:solidFill>
          <a:latin typeface="Century Gothic" panose="020B0502020202020204" pitchFamily="34" charset="0"/>
        </a:defRPr>
      </a:lvl6pPr>
      <a:lvl7pPr marL="1398588" algn="l" rtl="0" fontAlgn="base">
        <a:spcBef>
          <a:spcPct val="0"/>
        </a:spcBef>
        <a:spcAft>
          <a:spcPct val="0"/>
        </a:spcAft>
        <a:defRPr sz="4200">
          <a:solidFill>
            <a:srgbClr val="8DC3FF"/>
          </a:solidFill>
          <a:latin typeface="Century Gothic" panose="020B0502020202020204" pitchFamily="34" charset="0"/>
        </a:defRPr>
      </a:lvl7pPr>
      <a:lvl8pPr marL="1855788" algn="l" rtl="0" fontAlgn="base">
        <a:spcBef>
          <a:spcPct val="0"/>
        </a:spcBef>
        <a:spcAft>
          <a:spcPct val="0"/>
        </a:spcAft>
        <a:defRPr sz="4200">
          <a:solidFill>
            <a:srgbClr val="8DC3FF"/>
          </a:solidFill>
          <a:latin typeface="Century Gothic" panose="020B0502020202020204" pitchFamily="34" charset="0"/>
        </a:defRPr>
      </a:lvl8pPr>
      <a:lvl9pPr marL="2312988" algn="l" rtl="0" fontAlgn="base">
        <a:spcBef>
          <a:spcPct val="0"/>
        </a:spcBef>
        <a:spcAft>
          <a:spcPct val="0"/>
        </a:spcAft>
        <a:defRPr sz="4200">
          <a:solidFill>
            <a:srgbClr val="8DC3FF"/>
          </a:solidFill>
          <a:latin typeface="Century Gothic" panose="020B0502020202020204" pitchFamily="34" charset="0"/>
        </a:defRPr>
      </a:lvl9pPr>
    </p:titleStyle>
    <p:bodyStyle>
      <a:lvl1pPr marL="447675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Verdana" panose="020B0604030504040204" pitchFamily="34" charset="0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09550" algn="l" rtl="0" eaLnBrk="0" fontAlgn="base" hangingPunct="0">
        <a:spcBef>
          <a:spcPct val="20000"/>
        </a:spcBef>
        <a:spcAft>
          <a:spcPct val="0"/>
        </a:spcAft>
        <a:buClr>
          <a:srgbClr val="B0CEFF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usps_PP_banner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ＭＳ Ｐゴシック" pitchFamily="6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pitchFamily="6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usps_PP_banner.wm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ＭＳ Ｐゴシック" pitchFamily="6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pitchFamily="6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usps_PP_banner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ＭＳ Ｐゴシック" pitchFamily="6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  <a:ea typeface="MS PGothic" pitchFamily="34" charset="-128"/>
          <a:cs typeface="ＭＳ Ｐゴシック" pitchFamily="6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6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pitchFamily="6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64" charset="2"/>
        <a:buChar char="§"/>
        <a:defRPr sz="2000">
          <a:solidFill>
            <a:schemeClr val="tx1"/>
          </a:solidFill>
          <a:latin typeface="+mn-lt"/>
          <a:ea typeface="ＭＳ Ｐゴシック" pitchFamily="6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2381250" y="2865438"/>
            <a:ext cx="6172200" cy="984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3200" smtClean="0"/>
              <a:t>Payment Modernization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0"/>
          <p:cNvSpPr>
            <a:spLocks noGrp="1" noChangeArrowheads="1"/>
          </p:cNvSpPr>
          <p:nvPr>
            <p:ph type="title"/>
          </p:nvPr>
        </p:nvSpPr>
        <p:spPr>
          <a:xfrm>
            <a:off x="2901950" y="0"/>
            <a:ext cx="6021388" cy="65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400" b="1" smtClean="0"/>
              <a:t>What is Payment Modernization?   </a:t>
            </a:r>
          </a:p>
        </p:txBody>
      </p:sp>
      <p:sp>
        <p:nvSpPr>
          <p:cNvPr id="12291" name="TextBox 3"/>
          <p:cNvSpPr txBox="1">
            <a:spLocks noChangeArrowheads="1"/>
          </p:cNvSpPr>
          <p:nvPr/>
        </p:nvSpPr>
        <p:spPr bwMode="auto">
          <a:xfrm>
            <a:off x="314325" y="860425"/>
            <a:ext cx="86804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0">
                <a:latin typeface="Arial" panose="020B0604020202020204" pitchFamily="34" charset="0"/>
              </a:rPr>
              <a:t>Payment Modernization allows USPS Customers to securely pay for products and services with ACH Debit or Trust payment methods using their online Enterprise Payment Account. </a:t>
            </a:r>
          </a:p>
        </p:txBody>
      </p:sp>
      <p:sp>
        <p:nvSpPr>
          <p:cNvPr id="5" name="Flowchart: Alternate Process 4"/>
          <p:cNvSpPr/>
          <p:nvPr/>
        </p:nvSpPr>
        <p:spPr bwMode="auto">
          <a:xfrm>
            <a:off x="242888" y="1609725"/>
            <a:ext cx="3071812" cy="4527550"/>
          </a:xfrm>
          <a:prstGeom prst="flowChartAlternateProcess">
            <a:avLst/>
          </a:prstGeom>
          <a:solidFill>
            <a:srgbClr val="0070C0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Current State</a:t>
            </a:r>
          </a:p>
        </p:txBody>
      </p:sp>
      <p:sp>
        <p:nvSpPr>
          <p:cNvPr id="9" name="Flowchart: Alternate Process 8"/>
          <p:cNvSpPr/>
          <p:nvPr/>
        </p:nvSpPr>
        <p:spPr bwMode="auto">
          <a:xfrm>
            <a:off x="5829300" y="1604963"/>
            <a:ext cx="3165475" cy="4527550"/>
          </a:xfrm>
          <a:prstGeom prst="flowChartAlternateProcess">
            <a:avLst/>
          </a:prstGeom>
          <a:solidFill>
            <a:srgbClr val="008000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tIns="0" bIns="0"/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Future State</a:t>
            </a:r>
          </a:p>
        </p:txBody>
      </p:sp>
      <p:sp>
        <p:nvSpPr>
          <p:cNvPr id="12294" name="TextBox 9"/>
          <p:cNvSpPr txBox="1">
            <a:spLocks noChangeArrowheads="1"/>
          </p:cNvSpPr>
          <p:nvPr/>
        </p:nvSpPr>
        <p:spPr bwMode="auto">
          <a:xfrm>
            <a:off x="242888" y="6224588"/>
            <a:ext cx="8680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0">
                <a:latin typeface="Arial" panose="020B0604020202020204" pitchFamily="34" charset="0"/>
              </a:rPr>
              <a:t>A new customer can sign up for an Enterprise Payment Account by creating a BCG Account, enrolling in the Enterprise Payment System, then creating an EPS Account.</a:t>
            </a:r>
          </a:p>
        </p:txBody>
      </p:sp>
      <p:sp>
        <p:nvSpPr>
          <p:cNvPr id="12295" name="Right Arrow 5"/>
          <p:cNvSpPr>
            <a:spLocks noChangeArrowheads="1"/>
          </p:cNvSpPr>
          <p:nvPr/>
        </p:nvSpPr>
        <p:spPr bwMode="auto">
          <a:xfrm>
            <a:off x="3176588" y="2647950"/>
            <a:ext cx="2895600" cy="735013"/>
          </a:xfrm>
          <a:prstGeom prst="rightArrow">
            <a:avLst>
              <a:gd name="adj1" fmla="val 50000"/>
              <a:gd name="adj2" fmla="val 49919"/>
            </a:avLst>
          </a:prstGeom>
          <a:solidFill>
            <a:schemeClr val="tx1"/>
          </a:solidFill>
          <a:ln w="508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Modernize</a:t>
            </a:r>
          </a:p>
        </p:txBody>
      </p:sp>
      <p:sp>
        <p:nvSpPr>
          <p:cNvPr id="12296" name="Right Arrow 11"/>
          <p:cNvSpPr>
            <a:spLocks noChangeArrowheads="1"/>
          </p:cNvSpPr>
          <p:nvPr/>
        </p:nvSpPr>
        <p:spPr bwMode="auto">
          <a:xfrm>
            <a:off x="3176588" y="4584700"/>
            <a:ext cx="2895600" cy="733425"/>
          </a:xfrm>
          <a:prstGeom prst="rightArrow">
            <a:avLst>
              <a:gd name="adj1" fmla="val 50000"/>
              <a:gd name="adj2" fmla="val 50027"/>
            </a:avLst>
          </a:prstGeom>
          <a:solidFill>
            <a:schemeClr val="tx1"/>
          </a:solidFill>
          <a:ln w="508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Secure</a:t>
            </a:r>
          </a:p>
        </p:txBody>
      </p:sp>
      <p:sp>
        <p:nvSpPr>
          <p:cNvPr id="13" name="Flowchart: Alternate Process 12"/>
          <p:cNvSpPr/>
          <p:nvPr/>
        </p:nvSpPr>
        <p:spPr bwMode="auto">
          <a:xfrm>
            <a:off x="523875" y="2392363"/>
            <a:ext cx="2566988" cy="1476375"/>
          </a:xfrm>
          <a:prstGeom prst="flowChartAlternateProcess">
            <a:avLst/>
          </a:prstGeom>
          <a:solidFill>
            <a:schemeClr val="accent3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b="0" dirty="0">
                <a:latin typeface="+mn-lt"/>
              </a:rPr>
              <a:t>Customers use patchwork of disparate, aging payment systems </a:t>
            </a:r>
          </a:p>
        </p:txBody>
      </p:sp>
      <p:sp>
        <p:nvSpPr>
          <p:cNvPr id="14" name="Flowchart: Alternate Process 13"/>
          <p:cNvSpPr/>
          <p:nvPr/>
        </p:nvSpPr>
        <p:spPr bwMode="auto">
          <a:xfrm>
            <a:off x="523875" y="4170363"/>
            <a:ext cx="2566988" cy="1601787"/>
          </a:xfrm>
          <a:prstGeom prst="flowChartAlternateProcess">
            <a:avLst/>
          </a:prstGeom>
          <a:solidFill>
            <a:schemeClr val="accent3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b="0" dirty="0">
                <a:latin typeface="+mn-lt"/>
              </a:rPr>
              <a:t>USPS stores customers’ bank account information, incurring risk of data breach</a:t>
            </a:r>
          </a:p>
        </p:txBody>
      </p:sp>
      <p:sp>
        <p:nvSpPr>
          <p:cNvPr id="15" name="Flowchart: Alternate Process 14"/>
          <p:cNvSpPr/>
          <p:nvPr/>
        </p:nvSpPr>
        <p:spPr bwMode="auto">
          <a:xfrm>
            <a:off x="6157913" y="2359025"/>
            <a:ext cx="2566987" cy="1476375"/>
          </a:xfrm>
          <a:prstGeom prst="flowChartAlternateProcess">
            <a:avLst/>
          </a:prstGeom>
          <a:solidFill>
            <a:schemeClr val="accent3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b="0" dirty="0">
                <a:latin typeface="+mn-lt"/>
              </a:rPr>
              <a:t>Single, Secure, Self-Service Online Account/Payment Management</a:t>
            </a:r>
          </a:p>
        </p:txBody>
      </p:sp>
      <p:sp>
        <p:nvSpPr>
          <p:cNvPr id="16" name="Flowchart: Alternate Process 15"/>
          <p:cNvSpPr/>
          <p:nvPr/>
        </p:nvSpPr>
        <p:spPr bwMode="auto">
          <a:xfrm>
            <a:off x="6157913" y="4184650"/>
            <a:ext cx="2566987" cy="1597025"/>
          </a:xfrm>
          <a:prstGeom prst="flowChartAlternateProcess">
            <a:avLst/>
          </a:prstGeom>
          <a:solidFill>
            <a:schemeClr val="accent3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b="0" dirty="0">
                <a:latin typeface="+mn-lt"/>
              </a:rPr>
              <a:t>Tokenize bank account information to remove sensitive customer data from USPS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67"/>
          <p:cNvSpPr txBox="1">
            <a:spLocks noChangeArrowheads="1"/>
          </p:cNvSpPr>
          <p:nvPr/>
        </p:nvSpPr>
        <p:spPr bwMode="auto">
          <a:xfrm>
            <a:off x="7610475" y="2835275"/>
            <a:ext cx="1447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Arial" panose="020B0604020202020204" pitchFamily="34" charset="0"/>
              </a:rPr>
              <a:t>Amazon Relational Database Service (managed by AWS)</a:t>
            </a:r>
          </a:p>
        </p:txBody>
      </p:sp>
      <p:sp>
        <p:nvSpPr>
          <p:cNvPr id="14339" name="Rounded Rectangle 1"/>
          <p:cNvSpPr>
            <a:spLocks noChangeArrowheads="1"/>
          </p:cNvSpPr>
          <p:nvPr/>
        </p:nvSpPr>
        <p:spPr bwMode="auto">
          <a:xfrm>
            <a:off x="42863" y="1905000"/>
            <a:ext cx="7416800" cy="48339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508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endParaRPr lang="en-US" altLang="en-US" sz="2400" b="0">
              <a:latin typeface="Times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571500" y="3652838"/>
            <a:ext cx="2743200" cy="63976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6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sz="2400" b="0">
              <a:latin typeface="Times" pitchFamily="64" charset="0"/>
            </a:endParaRPr>
          </a:p>
        </p:txBody>
      </p:sp>
      <p:sp>
        <p:nvSpPr>
          <p:cNvPr id="14341" name="Rectangle 70"/>
          <p:cNvSpPr>
            <a:spLocks noGrp="1" noChangeArrowheads="1"/>
          </p:cNvSpPr>
          <p:nvPr>
            <p:ph type="title"/>
          </p:nvPr>
        </p:nvSpPr>
        <p:spPr>
          <a:xfrm>
            <a:off x="2901950" y="0"/>
            <a:ext cx="6021388" cy="65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400" b="1" smtClean="0"/>
              <a:t>Technical Architecture   </a:t>
            </a:r>
          </a:p>
        </p:txBody>
      </p:sp>
      <p:sp>
        <p:nvSpPr>
          <p:cNvPr id="14342" name="TextBox 2"/>
          <p:cNvSpPr txBox="1">
            <a:spLocks noChangeArrowheads="1"/>
          </p:cNvSpPr>
          <p:nvPr/>
        </p:nvSpPr>
        <p:spPr bwMode="auto">
          <a:xfrm>
            <a:off x="1082675" y="782638"/>
            <a:ext cx="17097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Admin Console User</a:t>
            </a:r>
          </a:p>
        </p:txBody>
      </p:sp>
      <p:cxnSp>
        <p:nvCxnSpPr>
          <p:cNvPr id="14343" name="Straight Arrow Connector 4"/>
          <p:cNvCxnSpPr>
            <a:cxnSpLocks noChangeShapeType="1"/>
          </p:cNvCxnSpPr>
          <p:nvPr/>
        </p:nvCxnSpPr>
        <p:spPr bwMode="auto">
          <a:xfrm>
            <a:off x="1938338" y="1028700"/>
            <a:ext cx="4762" cy="330200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430213" y="1387475"/>
            <a:ext cx="3025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USPS NetScaler https://epay.usps.gov/paymodadmin/...</a:t>
            </a:r>
          </a:p>
        </p:txBody>
      </p:sp>
      <p:sp>
        <p:nvSpPr>
          <p:cNvPr id="14345" name="TextBox 8"/>
          <p:cNvSpPr txBox="1">
            <a:spLocks noChangeArrowheads="1"/>
          </p:cNvSpPr>
          <p:nvPr/>
        </p:nvSpPr>
        <p:spPr bwMode="auto">
          <a:xfrm>
            <a:off x="5235575" y="792163"/>
            <a:ext cx="1241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EPS Customer</a:t>
            </a:r>
          </a:p>
        </p:txBody>
      </p:sp>
      <p:cxnSp>
        <p:nvCxnSpPr>
          <p:cNvPr id="14346" name="Straight Arrow Connector 9"/>
          <p:cNvCxnSpPr>
            <a:cxnSpLocks noChangeShapeType="1"/>
          </p:cNvCxnSpPr>
          <p:nvPr/>
        </p:nvCxnSpPr>
        <p:spPr bwMode="auto">
          <a:xfrm>
            <a:off x="5900738" y="1065213"/>
            <a:ext cx="4762" cy="330200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7" name="TextBox 10"/>
          <p:cNvSpPr txBox="1">
            <a:spLocks noChangeArrowheads="1"/>
          </p:cNvSpPr>
          <p:nvPr/>
        </p:nvSpPr>
        <p:spPr bwMode="auto">
          <a:xfrm>
            <a:off x="4638675" y="1377950"/>
            <a:ext cx="2547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USPS NetScaler https://epay.usps.gov/paymod...</a:t>
            </a:r>
          </a:p>
        </p:txBody>
      </p:sp>
      <p:sp>
        <p:nvSpPr>
          <p:cNvPr id="14348" name="TextBox 5"/>
          <p:cNvSpPr txBox="1">
            <a:spLocks noChangeArrowheads="1"/>
          </p:cNvSpPr>
          <p:nvPr/>
        </p:nvSpPr>
        <p:spPr bwMode="auto">
          <a:xfrm>
            <a:off x="3254375" y="1919288"/>
            <a:ext cx="15351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Arial" panose="020B0604020202020204" pitchFamily="34" charset="0"/>
              </a:rPr>
              <a:t>Amazon Web Services</a:t>
            </a:r>
          </a:p>
        </p:txBody>
      </p:sp>
      <p:cxnSp>
        <p:nvCxnSpPr>
          <p:cNvPr id="14349" name="Straight Arrow Connector 11"/>
          <p:cNvCxnSpPr>
            <a:cxnSpLocks noChangeShapeType="1"/>
          </p:cNvCxnSpPr>
          <p:nvPr/>
        </p:nvCxnSpPr>
        <p:spPr bwMode="auto">
          <a:xfrm>
            <a:off x="2470150" y="3225800"/>
            <a:ext cx="4763" cy="401638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0" name="TextBox 13"/>
          <p:cNvSpPr txBox="1">
            <a:spLocks noChangeArrowheads="1"/>
          </p:cNvSpPr>
          <p:nvPr/>
        </p:nvSpPr>
        <p:spPr bwMode="auto">
          <a:xfrm>
            <a:off x="1311275" y="2921000"/>
            <a:ext cx="1252538" cy="276225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Load Balancer</a:t>
            </a:r>
          </a:p>
        </p:txBody>
      </p:sp>
      <p:cxnSp>
        <p:nvCxnSpPr>
          <p:cNvPr id="14351" name="Straight Arrow Connector 14"/>
          <p:cNvCxnSpPr>
            <a:cxnSpLocks noChangeShapeType="1"/>
          </p:cNvCxnSpPr>
          <p:nvPr/>
        </p:nvCxnSpPr>
        <p:spPr bwMode="auto">
          <a:xfrm>
            <a:off x="1390650" y="3219450"/>
            <a:ext cx="0" cy="400050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2" name="TextBox 15"/>
          <p:cNvSpPr txBox="1">
            <a:spLocks noChangeArrowheads="1"/>
          </p:cNvSpPr>
          <p:nvPr/>
        </p:nvSpPr>
        <p:spPr bwMode="auto">
          <a:xfrm>
            <a:off x="941388" y="3724275"/>
            <a:ext cx="898525" cy="46196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Admin Console</a:t>
            </a:r>
          </a:p>
        </p:txBody>
      </p:sp>
      <p:sp>
        <p:nvSpPr>
          <p:cNvPr id="14353" name="TextBox 16"/>
          <p:cNvSpPr txBox="1">
            <a:spLocks noChangeArrowheads="1"/>
          </p:cNvSpPr>
          <p:nvPr/>
        </p:nvSpPr>
        <p:spPr bwMode="auto">
          <a:xfrm>
            <a:off x="2027238" y="3724275"/>
            <a:ext cx="896937" cy="46196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Admin Console</a:t>
            </a:r>
          </a:p>
        </p:txBody>
      </p:sp>
      <p:cxnSp>
        <p:nvCxnSpPr>
          <p:cNvPr id="14354" name="Straight Arrow Connector 17"/>
          <p:cNvCxnSpPr>
            <a:cxnSpLocks noChangeShapeType="1"/>
          </p:cNvCxnSpPr>
          <p:nvPr/>
        </p:nvCxnSpPr>
        <p:spPr bwMode="auto">
          <a:xfrm>
            <a:off x="1943100" y="1974850"/>
            <a:ext cx="0" cy="868363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5" name="Straight Arrow Connector 20"/>
          <p:cNvCxnSpPr>
            <a:cxnSpLocks noChangeShapeType="1"/>
          </p:cNvCxnSpPr>
          <p:nvPr/>
        </p:nvCxnSpPr>
        <p:spPr bwMode="auto">
          <a:xfrm flipH="1">
            <a:off x="5905500" y="1954213"/>
            <a:ext cx="0" cy="319087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6" name="TextBox 21"/>
          <p:cNvSpPr txBox="1">
            <a:spLocks noChangeArrowheads="1"/>
          </p:cNvSpPr>
          <p:nvPr/>
        </p:nvSpPr>
        <p:spPr bwMode="auto">
          <a:xfrm>
            <a:off x="5413375" y="2281238"/>
            <a:ext cx="990600" cy="276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Web Proxy</a:t>
            </a:r>
          </a:p>
        </p:txBody>
      </p:sp>
      <p:cxnSp>
        <p:nvCxnSpPr>
          <p:cNvPr id="14357" name="Straight Arrow Connector 24"/>
          <p:cNvCxnSpPr>
            <a:cxnSpLocks noChangeShapeType="1"/>
          </p:cNvCxnSpPr>
          <p:nvPr/>
        </p:nvCxnSpPr>
        <p:spPr bwMode="auto">
          <a:xfrm>
            <a:off x="5910263" y="2574925"/>
            <a:ext cx="6350" cy="320675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8" name="TextBox 27"/>
          <p:cNvSpPr txBox="1">
            <a:spLocks noChangeArrowheads="1"/>
          </p:cNvSpPr>
          <p:nvPr/>
        </p:nvSpPr>
        <p:spPr bwMode="auto">
          <a:xfrm>
            <a:off x="5254625" y="2913063"/>
            <a:ext cx="1371600" cy="277812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Load Balancer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4583113" y="3676650"/>
            <a:ext cx="2743200" cy="63976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6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sz="2400" b="0">
              <a:latin typeface="Times" pitchFamily="64" charset="0"/>
            </a:endParaRPr>
          </a:p>
        </p:txBody>
      </p:sp>
      <p:sp>
        <p:nvSpPr>
          <p:cNvPr id="14360" name="TextBox 29"/>
          <p:cNvSpPr txBox="1">
            <a:spLocks noChangeArrowheads="1"/>
          </p:cNvSpPr>
          <p:nvPr/>
        </p:nvSpPr>
        <p:spPr bwMode="auto">
          <a:xfrm>
            <a:off x="4789488" y="3832225"/>
            <a:ext cx="688975" cy="27781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Portal</a:t>
            </a:r>
          </a:p>
        </p:txBody>
      </p:sp>
      <p:sp>
        <p:nvSpPr>
          <p:cNvPr id="14361" name="TextBox 31"/>
          <p:cNvSpPr txBox="1">
            <a:spLocks noChangeArrowheads="1"/>
          </p:cNvSpPr>
          <p:nvPr/>
        </p:nvSpPr>
        <p:spPr bwMode="auto">
          <a:xfrm>
            <a:off x="5626100" y="3832225"/>
            <a:ext cx="679450" cy="27781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Portal</a:t>
            </a:r>
          </a:p>
        </p:txBody>
      </p:sp>
      <p:sp>
        <p:nvSpPr>
          <p:cNvPr id="14362" name="TextBox 32"/>
          <p:cNvSpPr txBox="1">
            <a:spLocks noChangeArrowheads="1"/>
          </p:cNvSpPr>
          <p:nvPr/>
        </p:nvSpPr>
        <p:spPr bwMode="auto">
          <a:xfrm>
            <a:off x="6443663" y="3835400"/>
            <a:ext cx="696912" cy="27781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Portal</a:t>
            </a:r>
          </a:p>
        </p:txBody>
      </p:sp>
      <p:cxnSp>
        <p:nvCxnSpPr>
          <p:cNvPr id="14363" name="Straight Arrow Connector 34"/>
          <p:cNvCxnSpPr>
            <a:cxnSpLocks noChangeShapeType="1"/>
          </p:cNvCxnSpPr>
          <p:nvPr/>
        </p:nvCxnSpPr>
        <p:spPr bwMode="auto">
          <a:xfrm>
            <a:off x="5318125" y="3224213"/>
            <a:ext cx="4763" cy="420687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4" name="Straight Arrow Connector 35"/>
          <p:cNvCxnSpPr>
            <a:cxnSpLocks noChangeShapeType="1"/>
          </p:cNvCxnSpPr>
          <p:nvPr/>
        </p:nvCxnSpPr>
        <p:spPr bwMode="auto">
          <a:xfrm>
            <a:off x="6529388" y="3219450"/>
            <a:ext cx="4762" cy="420688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5" name="Straight Arrow Connector 36"/>
          <p:cNvCxnSpPr>
            <a:cxnSpLocks noChangeShapeType="1"/>
          </p:cNvCxnSpPr>
          <p:nvPr/>
        </p:nvCxnSpPr>
        <p:spPr bwMode="auto">
          <a:xfrm>
            <a:off x="5922963" y="3225800"/>
            <a:ext cx="6350" cy="419100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6" name="TextBox 37"/>
          <p:cNvSpPr txBox="1">
            <a:spLocks noChangeArrowheads="1"/>
          </p:cNvSpPr>
          <p:nvPr/>
        </p:nvSpPr>
        <p:spPr bwMode="auto">
          <a:xfrm>
            <a:off x="5049838" y="4702175"/>
            <a:ext cx="1757362" cy="276225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Server Load Balancer</a:t>
            </a:r>
          </a:p>
        </p:txBody>
      </p:sp>
      <p:cxnSp>
        <p:nvCxnSpPr>
          <p:cNvPr id="14367" name="Straight Arrow Connector 38"/>
          <p:cNvCxnSpPr>
            <a:cxnSpLocks noChangeShapeType="1"/>
          </p:cNvCxnSpPr>
          <p:nvPr/>
        </p:nvCxnSpPr>
        <p:spPr bwMode="auto">
          <a:xfrm>
            <a:off x="3343275" y="3995738"/>
            <a:ext cx="1725613" cy="911225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8" name="Straight Arrow Connector 41"/>
          <p:cNvCxnSpPr>
            <a:cxnSpLocks noChangeShapeType="1"/>
          </p:cNvCxnSpPr>
          <p:nvPr/>
        </p:nvCxnSpPr>
        <p:spPr bwMode="auto">
          <a:xfrm>
            <a:off x="5189538" y="4335463"/>
            <a:ext cx="663575" cy="366712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9" name="Straight Arrow Connector 43"/>
          <p:cNvCxnSpPr>
            <a:cxnSpLocks noChangeShapeType="1"/>
          </p:cNvCxnSpPr>
          <p:nvPr/>
        </p:nvCxnSpPr>
        <p:spPr bwMode="auto">
          <a:xfrm>
            <a:off x="5916613" y="4335463"/>
            <a:ext cx="4762" cy="384175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0" name="Straight Arrow Connector 47"/>
          <p:cNvCxnSpPr>
            <a:cxnSpLocks noChangeShapeType="1"/>
          </p:cNvCxnSpPr>
          <p:nvPr/>
        </p:nvCxnSpPr>
        <p:spPr bwMode="auto">
          <a:xfrm flipH="1">
            <a:off x="5992813" y="4316413"/>
            <a:ext cx="666750" cy="385762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1" name="Straight Arrow Connector 51"/>
          <p:cNvCxnSpPr>
            <a:cxnSpLocks noChangeShapeType="1"/>
          </p:cNvCxnSpPr>
          <p:nvPr/>
        </p:nvCxnSpPr>
        <p:spPr bwMode="auto">
          <a:xfrm>
            <a:off x="5314950" y="4978400"/>
            <a:ext cx="4763" cy="334963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2" name="Straight Arrow Connector 52"/>
          <p:cNvCxnSpPr>
            <a:cxnSpLocks noChangeShapeType="1"/>
          </p:cNvCxnSpPr>
          <p:nvPr/>
        </p:nvCxnSpPr>
        <p:spPr bwMode="auto">
          <a:xfrm>
            <a:off x="6526213" y="4973638"/>
            <a:ext cx="4762" cy="334962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3" name="Straight Arrow Connector 53"/>
          <p:cNvCxnSpPr>
            <a:cxnSpLocks noChangeShapeType="1"/>
          </p:cNvCxnSpPr>
          <p:nvPr/>
        </p:nvCxnSpPr>
        <p:spPr bwMode="auto">
          <a:xfrm>
            <a:off x="5919788" y="4978400"/>
            <a:ext cx="6350" cy="334963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ounded Rectangle 54"/>
          <p:cNvSpPr/>
          <p:nvPr/>
        </p:nvSpPr>
        <p:spPr bwMode="auto">
          <a:xfrm>
            <a:off x="4583113" y="5341938"/>
            <a:ext cx="2743200" cy="63976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6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sz="2400" b="0">
              <a:latin typeface="Times" pitchFamily="64" charset="0"/>
            </a:endParaRPr>
          </a:p>
        </p:txBody>
      </p:sp>
      <p:sp>
        <p:nvSpPr>
          <p:cNvPr id="14375" name="TextBox 55"/>
          <p:cNvSpPr txBox="1">
            <a:spLocks noChangeArrowheads="1"/>
          </p:cNvSpPr>
          <p:nvPr/>
        </p:nvSpPr>
        <p:spPr bwMode="auto">
          <a:xfrm>
            <a:off x="4789488" y="5510213"/>
            <a:ext cx="688975" cy="2778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Server</a:t>
            </a:r>
          </a:p>
        </p:txBody>
      </p:sp>
      <p:sp>
        <p:nvSpPr>
          <p:cNvPr id="14376" name="TextBox 56"/>
          <p:cNvSpPr txBox="1">
            <a:spLocks noChangeArrowheads="1"/>
          </p:cNvSpPr>
          <p:nvPr/>
        </p:nvSpPr>
        <p:spPr bwMode="auto">
          <a:xfrm>
            <a:off x="5626100" y="5510213"/>
            <a:ext cx="679450" cy="2778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Server</a:t>
            </a:r>
          </a:p>
        </p:txBody>
      </p:sp>
      <p:sp>
        <p:nvSpPr>
          <p:cNvPr id="14377" name="TextBox 57"/>
          <p:cNvSpPr txBox="1">
            <a:spLocks noChangeArrowheads="1"/>
          </p:cNvSpPr>
          <p:nvPr/>
        </p:nvSpPr>
        <p:spPr bwMode="auto">
          <a:xfrm>
            <a:off x="6443663" y="5513388"/>
            <a:ext cx="696912" cy="2778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Server</a:t>
            </a:r>
          </a:p>
        </p:txBody>
      </p:sp>
      <p:cxnSp>
        <p:nvCxnSpPr>
          <p:cNvPr id="14378" name="Straight Arrow Connector 58"/>
          <p:cNvCxnSpPr>
            <a:cxnSpLocks noChangeShapeType="1"/>
            <a:stCxn id="55" idx="1"/>
          </p:cNvCxnSpPr>
          <p:nvPr/>
        </p:nvCxnSpPr>
        <p:spPr bwMode="auto">
          <a:xfrm flipH="1" flipV="1">
            <a:off x="3821113" y="5649913"/>
            <a:ext cx="762000" cy="12700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79" name="Flowchart: Magnetic Disk 61"/>
          <p:cNvSpPr>
            <a:spLocks noChangeArrowheads="1"/>
          </p:cNvSpPr>
          <p:nvPr/>
        </p:nvSpPr>
        <p:spPr bwMode="auto">
          <a:xfrm>
            <a:off x="2416175" y="4719638"/>
            <a:ext cx="1349375" cy="1722437"/>
          </a:xfrm>
          <a:prstGeom prst="flowChartMagneticDisk">
            <a:avLst/>
          </a:prstGeom>
          <a:solidFill>
            <a:srgbClr val="FFCC99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endParaRPr lang="en-US" altLang="en-US" sz="2400" b="0">
              <a:latin typeface="Times" panose="02020603050405020304" pitchFamily="18" charset="0"/>
            </a:endParaRPr>
          </a:p>
        </p:txBody>
      </p:sp>
      <p:sp>
        <p:nvSpPr>
          <p:cNvPr id="14380" name="TextBox 63"/>
          <p:cNvSpPr txBox="1">
            <a:spLocks noChangeArrowheads="1"/>
          </p:cNvSpPr>
          <p:nvPr/>
        </p:nvSpPr>
        <p:spPr bwMode="auto">
          <a:xfrm>
            <a:off x="2478088" y="5510213"/>
            <a:ext cx="1244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</a:rPr>
              <a:t>Oracle DB</a:t>
            </a:r>
          </a:p>
          <a:p>
            <a:pPr algn="ctr" eaLnBrk="1" hangingPunct="1"/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4381" name="Flowchart: Magnetic Disk 66"/>
          <p:cNvSpPr>
            <a:spLocks noChangeArrowheads="1"/>
          </p:cNvSpPr>
          <p:nvPr/>
        </p:nvSpPr>
        <p:spPr bwMode="auto">
          <a:xfrm>
            <a:off x="7656513" y="2425700"/>
            <a:ext cx="358775" cy="373063"/>
          </a:xfrm>
          <a:prstGeom prst="flowChartMagneticDisk">
            <a:avLst/>
          </a:prstGeom>
          <a:solidFill>
            <a:srgbClr val="FFCC99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endParaRPr lang="en-US" altLang="en-US" sz="2400" b="0">
              <a:latin typeface="Times" panose="02020603050405020304" pitchFamily="18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7661275" y="3546475"/>
            <a:ext cx="1125538" cy="35560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6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 sz="2400" b="0">
              <a:latin typeface="Times" pitchFamily="64" charset="0"/>
            </a:endParaRPr>
          </a:p>
        </p:txBody>
      </p:sp>
      <p:sp>
        <p:nvSpPr>
          <p:cNvPr id="14383" name="TextBox 70"/>
          <p:cNvSpPr txBox="1">
            <a:spLocks noChangeArrowheads="1"/>
          </p:cNvSpPr>
          <p:nvPr/>
        </p:nvSpPr>
        <p:spPr bwMode="auto">
          <a:xfrm>
            <a:off x="7610475" y="3935413"/>
            <a:ext cx="1419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Arial" panose="020B0604020202020204" pitchFamily="34" charset="0"/>
              </a:rPr>
              <a:t>Auto-Scaling Group (managed by AWS)</a:t>
            </a:r>
          </a:p>
        </p:txBody>
      </p:sp>
      <p:sp>
        <p:nvSpPr>
          <p:cNvPr id="14384" name="TextBox 74"/>
          <p:cNvSpPr txBox="1">
            <a:spLocks noChangeArrowheads="1"/>
          </p:cNvSpPr>
          <p:nvPr/>
        </p:nvSpPr>
        <p:spPr bwMode="auto">
          <a:xfrm>
            <a:off x="7664450" y="4487863"/>
            <a:ext cx="596900" cy="2682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385" name="TextBox 75"/>
          <p:cNvSpPr txBox="1">
            <a:spLocks noChangeArrowheads="1"/>
          </p:cNvSpPr>
          <p:nvPr/>
        </p:nvSpPr>
        <p:spPr bwMode="auto">
          <a:xfrm>
            <a:off x="7610475" y="4778375"/>
            <a:ext cx="10096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Arial" panose="020B0604020202020204" pitchFamily="34" charset="0"/>
              </a:rPr>
              <a:t>EC2 Instance</a:t>
            </a:r>
          </a:p>
        </p:txBody>
      </p:sp>
      <p:sp>
        <p:nvSpPr>
          <p:cNvPr id="14386" name="TextBox 76"/>
          <p:cNvSpPr txBox="1">
            <a:spLocks noChangeArrowheads="1"/>
          </p:cNvSpPr>
          <p:nvPr/>
        </p:nvSpPr>
        <p:spPr bwMode="auto">
          <a:xfrm>
            <a:off x="7656513" y="5141913"/>
            <a:ext cx="1049337" cy="307975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387" name="TextBox 77"/>
          <p:cNvSpPr txBox="1">
            <a:spLocks noChangeArrowheads="1"/>
          </p:cNvSpPr>
          <p:nvPr/>
        </p:nvSpPr>
        <p:spPr bwMode="auto">
          <a:xfrm>
            <a:off x="7608888" y="5510213"/>
            <a:ext cx="1501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Arial" panose="020B0604020202020204" pitchFamily="34" charset="0"/>
              </a:rPr>
              <a:t>Elastic Load Balancer (managed by AWS)</a:t>
            </a:r>
          </a:p>
        </p:txBody>
      </p:sp>
      <p:sp>
        <p:nvSpPr>
          <p:cNvPr id="14388" name="Rectangle 78"/>
          <p:cNvSpPr>
            <a:spLocks noChangeArrowheads="1"/>
          </p:cNvSpPr>
          <p:nvPr/>
        </p:nvSpPr>
        <p:spPr bwMode="auto">
          <a:xfrm>
            <a:off x="7585075" y="2339975"/>
            <a:ext cx="1504950" cy="3841750"/>
          </a:xfrm>
          <a:prstGeom prst="rect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endParaRPr lang="en-US" altLang="en-US" sz="2400" b="0">
              <a:latin typeface="Times" panose="02020603050405020304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0"/>
          <p:cNvSpPr>
            <a:spLocks noGrp="1" noChangeArrowheads="1"/>
          </p:cNvSpPr>
          <p:nvPr>
            <p:ph type="title"/>
          </p:nvPr>
        </p:nvSpPr>
        <p:spPr>
          <a:xfrm>
            <a:off x="2901950" y="0"/>
            <a:ext cx="6021388" cy="65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400" b="1" smtClean="0"/>
              <a:t>Payment Modernization Walkthrough   </a:t>
            </a:r>
          </a:p>
        </p:txBody>
      </p:sp>
      <p:sp>
        <p:nvSpPr>
          <p:cNvPr id="16387" name="TextBox 2"/>
          <p:cNvSpPr txBox="1">
            <a:spLocks noChangeArrowheads="1"/>
          </p:cNvSpPr>
          <p:nvPr/>
        </p:nvSpPr>
        <p:spPr bwMode="auto">
          <a:xfrm>
            <a:off x="214313" y="842963"/>
            <a:ext cx="87090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orte" panose="03060902040502070203" pitchFamily="66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0">
                <a:latin typeface="Arial" panose="020B0604020202020204" pitchFamily="34" charset="0"/>
              </a:rPr>
              <a:t>In this demo, an EPS Customer will log into their Enterprise Account and be able to view the transactions and reports for their account.</a:t>
            </a:r>
          </a:p>
        </p:txBody>
      </p:sp>
      <p:pic>
        <p:nvPicPr>
          <p:cNvPr id="3" name="Screen Recording (11-1-2017 12-40-45 P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16" y="1697041"/>
            <a:ext cx="8945562" cy="503032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2">
      <a:dk1>
        <a:sysClr val="windowText" lastClr="000000"/>
      </a:dk1>
      <a:lt1>
        <a:sysClr val="window" lastClr="FFFFFF"/>
      </a:lt1>
      <a:dk2>
        <a:srgbClr val="B8CFFF"/>
      </a:dk2>
      <a:lt2>
        <a:srgbClr val="D2D2D2"/>
      </a:lt2>
      <a:accent1>
        <a:srgbClr val="87BAFF"/>
      </a:accent1>
      <a:accent2>
        <a:srgbClr val="002676"/>
      </a:accent2>
      <a:accent3>
        <a:srgbClr val="2B71FF"/>
      </a:accent3>
      <a:accent4>
        <a:srgbClr val="0052C3"/>
      </a:accent4>
      <a:accent5>
        <a:srgbClr val="005BD3"/>
      </a:accent5>
      <a:accent6>
        <a:srgbClr val="00349E"/>
      </a:accent6>
      <a:hlink>
        <a:srgbClr val="00194F"/>
      </a:hlink>
      <a:folHlink>
        <a:srgbClr val="C3DCF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4_USPS_template1-5_a">
  <a:themeElements>
    <a:clrScheme name="2_USPS_template1-5_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USPS_template1-5_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4" charset="0"/>
          </a:defRPr>
        </a:defPPr>
      </a:lstStyle>
    </a:lnDef>
  </a:objectDefaults>
  <a:extraClrSchemeLst>
    <a:extraClrScheme>
      <a:clrScheme name="2_USPS_template1-5_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5_USPS_template1-5_a">
  <a:themeElements>
    <a:clrScheme name="2_USPS_template1-5_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USPS_template1-5_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4" charset="0"/>
          </a:defRPr>
        </a:defPPr>
      </a:lstStyle>
    </a:lnDef>
  </a:objectDefaults>
  <a:extraClrSchemeLst>
    <a:extraClrScheme>
      <a:clrScheme name="2_USPS_template1-5_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6_USPS_template1-5_a">
  <a:themeElements>
    <a:clrScheme name="2_USPS_template1-5_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USPS_template1-5_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4" charset="0"/>
          </a:defRPr>
        </a:defPPr>
      </a:lstStyle>
    </a:lnDef>
  </a:objectDefaults>
  <a:extraClrSchemeLst>
    <a:extraClrScheme>
      <a:clrScheme name="2_USPS_template1-5_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USPS_template1-5_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USPS_template1-5_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79BF8522328D47BD331D1FA5BF4F7B" ma:contentTypeVersion="0" ma:contentTypeDescription="Create a new document." ma:contentTypeScope="" ma:versionID="1dcc7ab069f31040d679da14516cffe6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242DC686-28B0-4425-8BB7-A0756C743E62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B7F6B3B-B1F5-4C60-8A38-E5F80971E1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212</Words>
  <Application>Microsoft Office PowerPoint</Application>
  <PresentationFormat>On-screen Show (4:3)</PresentationFormat>
  <Paragraphs>41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9" baseType="lpstr">
      <vt:lpstr>MS PGothic</vt:lpstr>
      <vt:lpstr>MS PGothic</vt:lpstr>
      <vt:lpstr>Arial</vt:lpstr>
      <vt:lpstr>Calibri</vt:lpstr>
      <vt:lpstr>Century Gothic</vt:lpstr>
      <vt:lpstr>Forte</vt:lpstr>
      <vt:lpstr>Times</vt:lpstr>
      <vt:lpstr>Times New Roman</vt:lpstr>
      <vt:lpstr>Verdana</vt:lpstr>
      <vt:lpstr>Wingdings</vt:lpstr>
      <vt:lpstr>Wingdings 2</vt:lpstr>
      <vt:lpstr>Verve</vt:lpstr>
      <vt:lpstr>34_USPS_template1-5_a</vt:lpstr>
      <vt:lpstr>35_USPS_template1-5_a</vt:lpstr>
      <vt:lpstr>36_USPS_template1-5_a</vt:lpstr>
      <vt:lpstr>PowerPoint Presentation</vt:lpstr>
      <vt:lpstr>What is Payment Modernization?   </vt:lpstr>
      <vt:lpstr>Technical Architecture   </vt:lpstr>
      <vt:lpstr>Payment Modernization Walkthrough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Strategic Planning</dc:subject>
  <dc:creator/>
  <cp:keywords>roadmap</cp:keywords>
  <dc:description>USPS CONFIDENTIAL</dc:description>
  <cp:lastModifiedBy/>
  <cp:revision>2</cp:revision>
  <cp:lastPrinted>1601-01-01T00:00:00Z</cp:lastPrinted>
  <dcterms:created xsi:type="dcterms:W3CDTF">2010-06-14T16:09:10Z</dcterms:created>
  <dcterms:modified xsi:type="dcterms:W3CDTF">2017-11-01T16:49:08Z</dcterms:modified>
  <cp:category>roadmap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Notes0">
    <vt:lpwstr/>
  </property>
  <property fmtid="{D5CDD505-2E9C-101B-9397-08002B2CF9AE}" pid="4" name="ContentTypeId">
    <vt:lpwstr>0x0101007979BF8522328D47BD331D1FA5BF4F7B</vt:lpwstr>
  </property>
</Properties>
</file>